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notesMasterIdLst>
    <p:notesMasterId r:id="rId12"/>
  </p:notesMasterIdLst>
  <p:sldIdLst>
    <p:sldId id="293" r:id="rId2"/>
    <p:sldId id="301" r:id="rId3"/>
    <p:sldId id="295" r:id="rId4"/>
    <p:sldId id="297" r:id="rId5"/>
    <p:sldId id="299" r:id="rId6"/>
    <p:sldId id="302" r:id="rId7"/>
    <p:sldId id="300" r:id="rId8"/>
    <p:sldId id="304" r:id="rId9"/>
    <p:sldId id="305" r:id="rId10"/>
    <p:sldId id="307" r:id="rId11"/>
  </p:sldIdLst>
  <p:sldSz cx="9144000" cy="6858000" type="screen4x3"/>
  <p:notesSz cx="6858000" cy="913765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CCCC00"/>
    <a:srgbClr val="FFFFFF"/>
    <a:srgbClr val="996600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7556" autoAdjust="0"/>
    <p:restoredTop sz="94455" autoAdjust="0"/>
  </p:normalViewPr>
  <p:slideViewPr>
    <p:cSldViewPr>
      <p:cViewPr varScale="1">
        <p:scale>
          <a:sx n="87" d="100"/>
          <a:sy n="87" d="100"/>
        </p:scale>
        <p:origin x="-139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28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76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60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6175" y="685800"/>
            <a:ext cx="4567238" cy="34258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0225"/>
            <a:ext cx="5486400" cy="411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7886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7886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719A8EE9-1FA2-407E-B0BA-4F606AB9E3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B97111A-4F47-4013-BD35-F0B3D9AEFB89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266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E3C44AB-D2AE-49DD-84E5-B5A66E7DD5CF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2765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146175" y="685800"/>
            <a:ext cx="4568825" cy="3425825"/>
          </a:xfrm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D3805D-54DA-4285-BA30-23FB4A8A97C5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286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5514FA7-3535-4A49-A3C0-EEA37F75CFEB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296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ED0431-E3D7-4C03-BEBF-DA72975DE6CD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307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C9F7E3F-E9BD-49B3-A10B-061824E4C4BB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3174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146175" y="685800"/>
            <a:ext cx="4568825" cy="3425825"/>
          </a:xfrm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EBD61FA-B4C3-4273-892A-4EA707FAF966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327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B55DCE4-4288-469C-8FE8-EEBA7606393C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337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413781E-E5A4-425C-862E-DDDF328A8761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358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48951F-58B0-4966-9DF1-40A7C8C4DB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0CCD42-7E5D-4195-B322-D5E410DFAD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2E215E-7E24-4F92-B612-FA33FAD808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FFBF9-2901-4F62-A6C7-B8952BC1D6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692A51-0FEE-4A67-A83D-15C7D8FB99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39F373-B802-4CB8-9317-FE5189DE18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A37D7-F775-41D8-8C6B-EC6F9480EB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0CCF3-5CBB-49B9-8F78-84A2801C8D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9DC95D-7471-4633-9B8C-98ADB2615D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4F9495-107E-4696-A18C-93A110EBFA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768664-2D19-4886-81D2-F2A6312554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5157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4F489D-E512-49A8-A9A0-5FC7CEA138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>
          <a:xfrm>
            <a:off x="3124200" y="624840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DF2227BC-8F5B-4371-988F-334E892F26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64" r:id="rId2"/>
    <p:sldLayoutId id="2147483865" r:id="rId3"/>
    <p:sldLayoutId id="2147483866" r:id="rId4"/>
    <p:sldLayoutId id="2147483867" r:id="rId5"/>
    <p:sldLayoutId id="2147483868" r:id="rId6"/>
    <p:sldLayoutId id="2147483869" r:id="rId7"/>
    <p:sldLayoutId id="2147483870" r:id="rId8"/>
    <p:sldLayoutId id="2147483871" r:id="rId9"/>
    <p:sldLayoutId id="2147483872" r:id="rId10"/>
    <p:sldLayoutId id="2147483873" r:id="rId11"/>
    <p:sldLayoutId id="2147483874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685800" y="1676400"/>
            <a:ext cx="762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en-US" sz="2400">
              <a:latin typeface="Arial" charset="0"/>
            </a:endParaRP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76200" y="485775"/>
            <a:ext cx="89916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bIns="0" anchor="b"/>
          <a:lstStyle/>
          <a:p>
            <a:pPr algn="ctr" eaLnBrk="1" hangingPunct="1">
              <a:lnSpc>
                <a:spcPct val="95000"/>
              </a:lnSpc>
              <a:defRPr/>
            </a:pPr>
            <a:r>
              <a:rPr lang="en-US" altLang="en-US" sz="32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Total Chemical Management for Remediation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4648200" y="1905000"/>
            <a:ext cx="4114800" cy="297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accent6">
                  <a:lumMod val="75000"/>
                </a:schemeClr>
              </a:buClr>
              <a:buFontTx/>
              <a:buChar char="•"/>
              <a:defRPr/>
            </a:pPr>
            <a:r>
              <a:rPr lang="en-US" sz="2200" dirty="0">
                <a:latin typeface="+mj-lt"/>
              </a:rPr>
              <a:t>  Safety and Risk Management</a:t>
            </a:r>
          </a:p>
          <a:p>
            <a:pPr>
              <a:spcBef>
                <a:spcPct val="50000"/>
              </a:spcBef>
              <a:buClr>
                <a:schemeClr val="accent6">
                  <a:lumMod val="75000"/>
                </a:schemeClr>
              </a:buClr>
              <a:buFontTx/>
              <a:buChar char="•"/>
              <a:defRPr/>
            </a:pPr>
            <a:r>
              <a:rPr lang="en-US" sz="2200" dirty="0">
                <a:latin typeface="+mj-lt"/>
              </a:rPr>
              <a:t>  System Engineering</a:t>
            </a:r>
          </a:p>
          <a:p>
            <a:pPr>
              <a:spcBef>
                <a:spcPct val="50000"/>
              </a:spcBef>
              <a:buClr>
                <a:schemeClr val="accent6">
                  <a:lumMod val="75000"/>
                </a:schemeClr>
              </a:buClr>
              <a:buFontTx/>
              <a:buChar char="•"/>
              <a:defRPr/>
            </a:pPr>
            <a:r>
              <a:rPr lang="en-US" sz="2200" dirty="0">
                <a:latin typeface="+mj-lt"/>
              </a:rPr>
              <a:t>  Installation and Commissioning </a:t>
            </a:r>
          </a:p>
          <a:p>
            <a:pPr>
              <a:spcBef>
                <a:spcPct val="50000"/>
              </a:spcBef>
              <a:buClr>
                <a:schemeClr val="accent6">
                  <a:lumMod val="75000"/>
                </a:schemeClr>
              </a:buClr>
              <a:buFontTx/>
              <a:buChar char="•"/>
              <a:defRPr/>
            </a:pPr>
            <a:r>
              <a:rPr lang="en-US" sz="2200" dirty="0">
                <a:latin typeface="+mj-lt"/>
              </a:rPr>
              <a:t>  Multi-Chemical Supply </a:t>
            </a:r>
          </a:p>
          <a:p>
            <a:pPr>
              <a:spcBef>
                <a:spcPct val="50000"/>
              </a:spcBef>
              <a:buClr>
                <a:schemeClr val="accent6">
                  <a:lumMod val="75000"/>
                </a:schemeClr>
              </a:buClr>
              <a:buFontTx/>
              <a:buChar char="•"/>
              <a:defRPr/>
            </a:pPr>
            <a:r>
              <a:rPr lang="en-US" sz="2200" dirty="0">
                <a:latin typeface="+mj-lt"/>
              </a:rPr>
              <a:t>  Project and Chemical Logistics</a:t>
            </a:r>
          </a:p>
          <a:p>
            <a:pPr>
              <a:spcBef>
                <a:spcPct val="50000"/>
              </a:spcBef>
              <a:buClr>
                <a:schemeClr val="accent6">
                  <a:lumMod val="75000"/>
                </a:schemeClr>
              </a:buClr>
              <a:buFontTx/>
              <a:buChar char="•"/>
              <a:defRPr/>
            </a:pPr>
            <a:r>
              <a:rPr lang="en-US" sz="2200" dirty="0">
                <a:latin typeface="+mj-lt"/>
              </a:rPr>
              <a:t>  Field Service and Maintenance</a:t>
            </a:r>
          </a:p>
        </p:txBody>
      </p:sp>
      <p:pic>
        <p:nvPicPr>
          <p:cNvPr id="14341" name="Picture 8" descr="USP Rem Sys 00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1905000"/>
            <a:ext cx="42672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609600"/>
            <a:ext cx="6400800" cy="487363"/>
          </a:xfrm>
        </p:spPr>
        <p:txBody>
          <a:bodyPr/>
          <a:lstStyle/>
          <a:p>
            <a:pPr algn="ctr" eaLnBrk="1" hangingPunct="1"/>
            <a:r>
              <a:rPr lang="en-US" sz="3200" b="1" smtClean="0"/>
              <a:t>Safety and Risk Management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524000"/>
            <a:ext cx="3581400" cy="4572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ts val="600"/>
              </a:spcBef>
              <a:buClr>
                <a:schemeClr val="accent6">
                  <a:lumMod val="75000"/>
                </a:schemeClr>
              </a:buClr>
              <a:defRPr/>
            </a:pPr>
            <a:r>
              <a:rPr lang="en-US" sz="2200" dirty="0" smtClean="0">
                <a:latin typeface="+mj-lt"/>
              </a:rPr>
              <a:t>Site Process Hazards Analysis via new site forms</a:t>
            </a: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buClr>
                <a:schemeClr val="accent6">
                  <a:lumMod val="75000"/>
                </a:schemeClr>
              </a:buClr>
              <a:defRPr/>
            </a:pPr>
            <a:r>
              <a:rPr lang="en-US" sz="2200" dirty="0" smtClean="0">
                <a:latin typeface="+mj-lt"/>
              </a:rPr>
              <a:t>Pre-startup safety reviews</a:t>
            </a: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buClr>
                <a:schemeClr val="accent6">
                  <a:lumMod val="75000"/>
                </a:schemeClr>
              </a:buClr>
              <a:defRPr/>
            </a:pPr>
            <a:r>
              <a:rPr lang="en-US" sz="2200" dirty="0" smtClean="0">
                <a:latin typeface="+mj-lt"/>
              </a:rPr>
              <a:t>Equipment design and installation per strict USP and industry standards</a:t>
            </a: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buClr>
                <a:schemeClr val="accent6">
                  <a:lumMod val="75000"/>
                </a:schemeClr>
              </a:buClr>
              <a:defRPr/>
            </a:pPr>
            <a:r>
              <a:rPr lang="en-US" sz="2200" dirty="0" smtClean="0">
                <a:latin typeface="+mj-lt"/>
              </a:rPr>
              <a:t>Project specific safety and operations training</a:t>
            </a: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buClr>
                <a:schemeClr val="accent6">
                  <a:lumMod val="75000"/>
                </a:schemeClr>
              </a:buClr>
              <a:defRPr/>
            </a:pPr>
            <a:r>
              <a:rPr lang="en-US" sz="2200" dirty="0" smtClean="0">
                <a:latin typeface="+mj-lt"/>
              </a:rPr>
              <a:t>Safe mobilization and demobilization</a:t>
            </a: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buClr>
                <a:schemeClr val="accent6">
                  <a:lumMod val="75000"/>
                </a:schemeClr>
              </a:buClr>
              <a:defRPr/>
            </a:pPr>
            <a:r>
              <a:rPr lang="en-US" sz="2200" dirty="0" smtClean="0">
                <a:latin typeface="+mj-lt"/>
              </a:rPr>
              <a:t>Incident investigation</a:t>
            </a: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buClr>
                <a:schemeClr val="accent6">
                  <a:lumMod val="75000"/>
                </a:schemeClr>
              </a:buClr>
              <a:defRPr/>
            </a:pPr>
            <a:r>
              <a:rPr lang="en-US" sz="2200" dirty="0" smtClean="0">
                <a:latin typeface="+mj-lt"/>
              </a:rPr>
              <a:t>Annual corporate training programs </a:t>
            </a:r>
          </a:p>
          <a:p>
            <a:pPr eaLnBrk="1" hangingPunct="1">
              <a:buClr>
                <a:schemeClr val="tx1"/>
              </a:buClr>
              <a:buFontTx/>
              <a:buNone/>
              <a:defRPr/>
            </a:pPr>
            <a:endParaRPr lang="en-US" sz="2000" dirty="0" smtClean="0">
              <a:latin typeface="+mj-lt"/>
            </a:endParaRPr>
          </a:p>
        </p:txBody>
      </p:sp>
      <p:pic>
        <p:nvPicPr>
          <p:cNvPr id="15364" name="Picture 7" descr="MECX Red Bud 11-06  pic 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78313" y="1600200"/>
            <a:ext cx="456565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476250"/>
            <a:ext cx="8229600" cy="590550"/>
          </a:xfrm>
        </p:spPr>
        <p:txBody>
          <a:bodyPr/>
          <a:lstStyle/>
          <a:p>
            <a:pPr algn="ctr" eaLnBrk="1" hangingPunct="1"/>
            <a:r>
              <a:rPr lang="en-US" sz="3200" b="1" smtClean="0"/>
              <a:t>Custom Designed Systems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5486400" y="1676400"/>
            <a:ext cx="3200400" cy="2590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chemeClr val="accent6">
                  <a:lumMod val="75000"/>
                </a:schemeClr>
              </a:buClr>
              <a:defRPr/>
            </a:pPr>
            <a:r>
              <a:rPr lang="en-US" sz="2200" dirty="0" smtClean="0">
                <a:latin typeface="+mj-lt"/>
              </a:rPr>
              <a:t>Customized equipment design and fabrication</a:t>
            </a:r>
          </a:p>
          <a:p>
            <a:pPr eaLnBrk="1" hangingPunct="1">
              <a:lnSpc>
                <a:spcPct val="90000"/>
              </a:lnSpc>
              <a:buClr>
                <a:schemeClr val="accent6">
                  <a:lumMod val="75000"/>
                </a:schemeClr>
              </a:buClr>
              <a:defRPr/>
            </a:pPr>
            <a:r>
              <a:rPr lang="en-US" sz="2200" dirty="0" smtClean="0">
                <a:latin typeface="+mj-lt"/>
              </a:rPr>
              <a:t>Modular systems design for quick assembly</a:t>
            </a:r>
          </a:p>
          <a:p>
            <a:pPr eaLnBrk="1" hangingPunct="1">
              <a:lnSpc>
                <a:spcPct val="90000"/>
              </a:lnSpc>
              <a:buClr>
                <a:schemeClr val="accent6">
                  <a:lumMod val="75000"/>
                </a:schemeClr>
              </a:buClr>
              <a:defRPr/>
            </a:pPr>
            <a:r>
              <a:rPr lang="en-US" sz="2200" dirty="0" smtClean="0">
                <a:latin typeface="+mj-lt"/>
              </a:rPr>
              <a:t>On-site dilution and dry chemical mix systems</a:t>
            </a:r>
          </a:p>
          <a:p>
            <a:pPr eaLnBrk="1" hangingPunct="1">
              <a:lnSpc>
                <a:spcPct val="90000"/>
              </a:lnSpc>
              <a:buClr>
                <a:schemeClr val="accent6">
                  <a:lumMod val="75000"/>
                </a:schemeClr>
              </a:buClr>
              <a:defRPr/>
            </a:pPr>
            <a:r>
              <a:rPr lang="en-US" sz="2200" dirty="0" smtClean="0">
                <a:latin typeface="+mj-lt"/>
              </a:rPr>
              <a:t>USP installation and commissioning </a:t>
            </a:r>
          </a:p>
          <a:p>
            <a:pPr eaLnBrk="1" hangingPunct="1">
              <a:lnSpc>
                <a:spcPct val="90000"/>
              </a:lnSpc>
              <a:buClr>
                <a:schemeClr val="accent6">
                  <a:lumMod val="75000"/>
                </a:schemeClr>
              </a:buClr>
              <a:defRPr/>
            </a:pPr>
            <a:r>
              <a:rPr lang="en-US" sz="2200" dirty="0" smtClean="0">
                <a:latin typeface="+mj-lt"/>
              </a:rPr>
              <a:t>Safety and operations training</a:t>
            </a:r>
          </a:p>
        </p:txBody>
      </p:sp>
      <p:pic>
        <p:nvPicPr>
          <p:cNvPr id="16388" name="Picture 4" descr="ApexGle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1752600"/>
            <a:ext cx="50800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371600" y="533400"/>
            <a:ext cx="6400800" cy="520700"/>
          </a:xfrm>
        </p:spPr>
        <p:txBody>
          <a:bodyPr/>
          <a:lstStyle/>
          <a:p>
            <a:pPr algn="ctr" eaLnBrk="1" hangingPunct="1"/>
            <a:r>
              <a:rPr lang="en-US" sz="3200" b="1" smtClean="0"/>
              <a:t>Logistics and TCM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533400" y="1219200"/>
            <a:ext cx="8153400" cy="52578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1800" b="1" smtClean="0">
                <a:latin typeface="Calibri" pitchFamily="34" charset="0"/>
              </a:rPr>
              <a:t>Oxidants</a:t>
            </a:r>
          </a:p>
          <a:p>
            <a:pPr eaLnBrk="1" hangingPunct="1">
              <a:lnSpc>
                <a:spcPct val="80000"/>
              </a:lnSpc>
              <a:buClr>
                <a:srgbClr val="7E9632"/>
              </a:buClr>
            </a:pPr>
            <a:r>
              <a:rPr lang="en-US" sz="1700" smtClean="0">
                <a:latin typeface="Calibri" pitchFamily="34" charset="0"/>
              </a:rPr>
              <a:t>Hydrogen Peroxide</a:t>
            </a:r>
          </a:p>
          <a:p>
            <a:pPr lvl="1" eaLnBrk="1" hangingPunct="1">
              <a:lnSpc>
                <a:spcPct val="80000"/>
              </a:lnSpc>
              <a:buClr>
                <a:schemeClr val="tx2"/>
              </a:buClr>
            </a:pPr>
            <a:r>
              <a:rPr lang="en-US" sz="1700" smtClean="0">
                <a:latin typeface="Calibri" pitchFamily="34" charset="0"/>
              </a:rPr>
              <a:t>Custom concentrations delivered to site (up to 50%)</a:t>
            </a:r>
          </a:p>
          <a:p>
            <a:pPr lvl="1" eaLnBrk="1" hangingPunct="1">
              <a:lnSpc>
                <a:spcPct val="80000"/>
              </a:lnSpc>
              <a:buClr>
                <a:schemeClr val="tx2"/>
              </a:buClr>
            </a:pPr>
            <a:r>
              <a:rPr lang="en-US" sz="1700" smtClean="0">
                <a:latin typeface="Calibri" pitchFamily="34" charset="0"/>
              </a:rPr>
              <a:t>On-site dilution systems </a:t>
            </a:r>
          </a:p>
          <a:p>
            <a:pPr eaLnBrk="1" hangingPunct="1">
              <a:lnSpc>
                <a:spcPct val="80000"/>
              </a:lnSpc>
              <a:buClr>
                <a:srgbClr val="7E9632"/>
              </a:buClr>
            </a:pPr>
            <a:r>
              <a:rPr lang="en-US" sz="1700" smtClean="0">
                <a:latin typeface="Calibri" pitchFamily="34" charset="0"/>
              </a:rPr>
              <a:t>Percarbonate</a:t>
            </a:r>
          </a:p>
          <a:p>
            <a:pPr eaLnBrk="1" hangingPunct="1">
              <a:lnSpc>
                <a:spcPct val="80000"/>
              </a:lnSpc>
              <a:buClr>
                <a:srgbClr val="7E9632"/>
              </a:buClr>
            </a:pPr>
            <a:r>
              <a:rPr lang="en-US" sz="1700" smtClean="0">
                <a:latin typeface="Calibri" pitchFamily="34" charset="0"/>
              </a:rPr>
              <a:t>Permangenate</a:t>
            </a:r>
          </a:p>
          <a:p>
            <a:pPr eaLnBrk="1" hangingPunct="1">
              <a:lnSpc>
                <a:spcPct val="80000"/>
              </a:lnSpc>
              <a:buClr>
                <a:srgbClr val="7E9632"/>
              </a:buClr>
            </a:pPr>
            <a:r>
              <a:rPr lang="en-US" sz="1700" smtClean="0">
                <a:latin typeface="Calibri" pitchFamily="34" charset="0"/>
              </a:rPr>
              <a:t>All FMC chemicals</a:t>
            </a:r>
          </a:p>
          <a:p>
            <a:pPr lvl="1" eaLnBrk="1" hangingPunct="1">
              <a:lnSpc>
                <a:spcPct val="80000"/>
              </a:lnSpc>
              <a:buClr>
                <a:schemeClr val="tx2"/>
              </a:buClr>
            </a:pPr>
            <a:r>
              <a:rPr lang="en-US" sz="1700" smtClean="0">
                <a:latin typeface="Calibri" pitchFamily="34" charset="0"/>
              </a:rPr>
              <a:t>Klozur (sodium persulfate)</a:t>
            </a:r>
          </a:p>
          <a:p>
            <a:pPr lvl="1" eaLnBrk="1" hangingPunct="1">
              <a:lnSpc>
                <a:spcPct val="80000"/>
              </a:lnSpc>
              <a:buClr>
                <a:schemeClr val="tx2"/>
              </a:buClr>
            </a:pPr>
            <a:r>
              <a:rPr lang="en-US" sz="1700" smtClean="0">
                <a:latin typeface="Calibri" pitchFamily="34" charset="0"/>
              </a:rPr>
              <a:t>PermeOx</a:t>
            </a:r>
          </a:p>
          <a:p>
            <a:pPr lvl="1" eaLnBrk="1" hangingPunct="1">
              <a:lnSpc>
                <a:spcPct val="80000"/>
              </a:lnSpc>
              <a:buClr>
                <a:schemeClr val="tx2"/>
              </a:buClr>
            </a:pPr>
            <a:r>
              <a:rPr lang="en-US" sz="1700" smtClean="0">
                <a:latin typeface="Calibri" pitchFamily="34" charset="0"/>
              </a:rPr>
              <a:t>Klozur OBC</a:t>
            </a:r>
          </a:p>
          <a:p>
            <a:pPr eaLnBrk="1" hangingPunct="1">
              <a:lnSpc>
                <a:spcPct val="80000"/>
              </a:lnSpc>
              <a:buClr>
                <a:srgbClr val="7E9632"/>
              </a:buClr>
            </a:pPr>
            <a:r>
              <a:rPr lang="en-US" sz="1700" smtClean="0">
                <a:latin typeface="Calibri" pitchFamily="34" charset="0"/>
              </a:rPr>
              <a:t>Specialty VeruTEK Remediation Products</a:t>
            </a:r>
            <a:endParaRPr lang="en-US" sz="19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1800" b="1" smtClean="0">
                <a:latin typeface="Calibri" pitchFamily="34" charset="0"/>
              </a:rPr>
              <a:t>Activators</a:t>
            </a:r>
          </a:p>
          <a:p>
            <a:pPr eaLnBrk="1" hangingPunct="1">
              <a:lnSpc>
                <a:spcPct val="80000"/>
              </a:lnSpc>
              <a:buClr>
                <a:srgbClr val="7E9632"/>
              </a:buClr>
            </a:pPr>
            <a:r>
              <a:rPr lang="en-US" sz="1700" smtClean="0">
                <a:latin typeface="Calibri" pitchFamily="34" charset="0"/>
              </a:rPr>
              <a:t>Ferrous Sulfate (dry and in solution) / Chelated Solutions (EDTA)</a:t>
            </a:r>
          </a:p>
          <a:p>
            <a:pPr eaLnBrk="1" hangingPunct="1">
              <a:lnSpc>
                <a:spcPct val="80000"/>
              </a:lnSpc>
              <a:buClr>
                <a:srgbClr val="7E9632"/>
              </a:buClr>
            </a:pPr>
            <a:r>
              <a:rPr lang="en-US" sz="1700" smtClean="0">
                <a:latin typeface="Calibri" pitchFamily="34" charset="0"/>
              </a:rPr>
              <a:t>Hydrogen peroxide</a:t>
            </a:r>
          </a:p>
          <a:p>
            <a:pPr eaLnBrk="1" hangingPunct="1">
              <a:lnSpc>
                <a:spcPct val="80000"/>
              </a:lnSpc>
              <a:buClr>
                <a:srgbClr val="7E9632"/>
              </a:buClr>
            </a:pPr>
            <a:r>
              <a:rPr lang="en-US" sz="1700" smtClean="0">
                <a:latin typeface="Calibri" pitchFamily="34" charset="0"/>
              </a:rPr>
              <a:t>Caustic </a:t>
            </a:r>
          </a:p>
          <a:p>
            <a:pPr eaLnBrk="1" hangingPunct="1">
              <a:lnSpc>
                <a:spcPct val="80000"/>
              </a:lnSpc>
              <a:buClr>
                <a:srgbClr val="7E9632"/>
              </a:buClr>
            </a:pPr>
            <a:r>
              <a:rPr lang="en-US" sz="1700" smtClean="0">
                <a:latin typeface="Calibri" pitchFamily="34" charset="0"/>
              </a:rPr>
              <a:t>Heat</a:t>
            </a:r>
          </a:p>
          <a:p>
            <a:pPr eaLnBrk="1" hangingPunct="1">
              <a:lnSpc>
                <a:spcPct val="80000"/>
              </a:lnSpc>
              <a:buClr>
                <a:srgbClr val="7E9632"/>
              </a:buClr>
            </a:pPr>
            <a:r>
              <a:rPr lang="en-US" sz="1700" smtClean="0">
                <a:latin typeface="Calibri" pitchFamily="34" charset="0"/>
              </a:rPr>
              <a:t>Lime</a:t>
            </a:r>
          </a:p>
          <a:p>
            <a:pPr eaLnBrk="1" hangingPunct="1">
              <a:lnSpc>
                <a:spcPct val="80000"/>
              </a:lnSpc>
              <a:spcBef>
                <a:spcPts val="1200"/>
              </a:spcBef>
              <a:buFont typeface="Wingdings 2" pitchFamily="18" charset="2"/>
              <a:buNone/>
            </a:pPr>
            <a:r>
              <a:rPr lang="en-US" sz="1800" i="1" smtClean="0">
                <a:solidFill>
                  <a:schemeClr val="tx2"/>
                </a:solidFill>
                <a:latin typeface="Calibri" pitchFamily="34" charset="0"/>
              </a:rPr>
              <a:t>USP Provides the full suite of remediation chemicals</a:t>
            </a:r>
            <a:r>
              <a:rPr lang="en-US" sz="1800" i="1" u="sng" smtClean="0">
                <a:solidFill>
                  <a:schemeClr val="tx2"/>
                </a:solidFill>
                <a:latin typeface="Calibri" pitchFamily="34" charset="0"/>
              </a:rPr>
              <a:t> 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en-US" sz="2200" u="sng" smtClean="0"/>
          </a:p>
          <a:p>
            <a:pPr eaLnBrk="1" hangingPunct="1">
              <a:lnSpc>
                <a:spcPct val="80000"/>
              </a:lnSpc>
            </a:pPr>
            <a:endParaRPr lang="en-US" sz="16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609600"/>
            <a:ext cx="8229600" cy="514350"/>
          </a:xfrm>
        </p:spPr>
        <p:txBody>
          <a:bodyPr/>
          <a:lstStyle/>
          <a:p>
            <a:pPr algn="ctr" eaLnBrk="1" hangingPunct="1"/>
            <a:r>
              <a:rPr lang="en-US" sz="3200" b="1" smtClean="0"/>
              <a:t>Field Service and Maintenance 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600200"/>
            <a:ext cx="8458200" cy="37639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60000"/>
              </a:spcBef>
              <a:buClr>
                <a:schemeClr val="accent6">
                  <a:lumMod val="75000"/>
                </a:schemeClr>
              </a:buClr>
              <a:defRPr/>
            </a:pPr>
            <a:r>
              <a:rPr lang="en-US" sz="2200" dirty="0" smtClean="0">
                <a:latin typeface="+mj-lt"/>
              </a:rPr>
              <a:t>USP Field Personnel are highly trained with years of H</a:t>
            </a:r>
            <a:r>
              <a:rPr lang="en-US" sz="2200" baseline="-25000" dirty="0" smtClean="0">
                <a:latin typeface="+mj-lt"/>
              </a:rPr>
              <a:t>2</a:t>
            </a:r>
            <a:r>
              <a:rPr lang="en-US" sz="2200" dirty="0" smtClean="0">
                <a:latin typeface="+mj-lt"/>
              </a:rPr>
              <a:t>O</a:t>
            </a:r>
            <a:r>
              <a:rPr lang="en-US" sz="2200" baseline="-25000" dirty="0" smtClean="0">
                <a:latin typeface="+mj-lt"/>
              </a:rPr>
              <a:t>2</a:t>
            </a:r>
            <a:r>
              <a:rPr lang="en-US" sz="2200" dirty="0" smtClean="0">
                <a:latin typeface="+mj-lt"/>
              </a:rPr>
              <a:t> and complimentary chemical experience</a:t>
            </a:r>
          </a:p>
          <a:p>
            <a:pPr eaLnBrk="1" hangingPunct="1">
              <a:lnSpc>
                <a:spcPct val="90000"/>
              </a:lnSpc>
              <a:spcBef>
                <a:spcPct val="60000"/>
              </a:spcBef>
              <a:buClr>
                <a:schemeClr val="accent6">
                  <a:lumMod val="75000"/>
                </a:schemeClr>
              </a:buClr>
              <a:defRPr/>
            </a:pPr>
            <a:r>
              <a:rPr lang="en-US" sz="2200" dirty="0" smtClean="0">
                <a:latin typeface="+mj-lt"/>
              </a:rPr>
              <a:t>Preventive maintenance programs are developed for each system</a:t>
            </a:r>
          </a:p>
          <a:p>
            <a:pPr eaLnBrk="1" hangingPunct="1">
              <a:lnSpc>
                <a:spcPct val="90000"/>
              </a:lnSpc>
              <a:spcBef>
                <a:spcPct val="60000"/>
              </a:spcBef>
              <a:buClr>
                <a:schemeClr val="accent6">
                  <a:lumMod val="75000"/>
                </a:schemeClr>
              </a:buClr>
              <a:defRPr/>
            </a:pPr>
            <a:r>
              <a:rPr lang="en-US" sz="2200" dirty="0" smtClean="0">
                <a:latin typeface="+mj-lt"/>
              </a:rPr>
              <a:t>All systems initially installed and commissioned by USP</a:t>
            </a:r>
          </a:p>
          <a:p>
            <a:pPr eaLnBrk="1" hangingPunct="1">
              <a:lnSpc>
                <a:spcPct val="90000"/>
              </a:lnSpc>
              <a:spcBef>
                <a:spcPct val="60000"/>
              </a:spcBef>
              <a:buClr>
                <a:schemeClr val="accent6">
                  <a:lumMod val="75000"/>
                </a:schemeClr>
              </a:buClr>
              <a:defRPr/>
            </a:pPr>
            <a:r>
              <a:rPr lang="en-US" sz="2200" dirty="0" smtClean="0">
                <a:latin typeface="+mj-lt"/>
              </a:rPr>
              <a:t>Technical support and troubleshooting available with 48 hour typical response</a:t>
            </a:r>
          </a:p>
          <a:p>
            <a:pPr eaLnBrk="1" hangingPunct="1">
              <a:lnSpc>
                <a:spcPct val="90000"/>
              </a:lnSpc>
              <a:spcBef>
                <a:spcPct val="60000"/>
              </a:spcBef>
              <a:buClr>
                <a:schemeClr val="accent6">
                  <a:lumMod val="75000"/>
                </a:schemeClr>
              </a:buClr>
              <a:defRPr/>
            </a:pPr>
            <a:r>
              <a:rPr lang="en-US" sz="2200" dirty="0" smtClean="0">
                <a:latin typeface="+mj-lt"/>
              </a:rPr>
              <a:t>Periodic inspections performed for longer term projects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/>
          <a:srcRect t="4211" b="4561"/>
          <a:stretch>
            <a:fillRect/>
          </a:stretch>
        </p:blipFill>
        <p:spPr bwMode="auto">
          <a:xfrm>
            <a:off x="657225" y="1143000"/>
            <a:ext cx="7800975" cy="5338763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685800" y="1295400"/>
            <a:ext cx="1127125" cy="2921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300" b="1">
                <a:latin typeface="+mj-lt"/>
              </a:rPr>
              <a:t>50% Storage</a:t>
            </a:r>
          </a:p>
        </p:txBody>
      </p:sp>
      <p:sp>
        <p:nvSpPr>
          <p:cNvPr id="17412" name="Text Box 5"/>
          <p:cNvSpPr txBox="1">
            <a:spLocks noChangeArrowheads="1"/>
          </p:cNvSpPr>
          <p:nvPr/>
        </p:nvSpPr>
        <p:spPr bwMode="auto">
          <a:xfrm>
            <a:off x="6400800" y="5029200"/>
            <a:ext cx="1846263" cy="2921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300" b="1" dirty="0">
                <a:latin typeface="+mj-lt"/>
              </a:rPr>
              <a:t>Wellhead Adapter/Vent</a:t>
            </a:r>
          </a:p>
        </p:txBody>
      </p:sp>
      <p:sp>
        <p:nvSpPr>
          <p:cNvPr id="17413" name="Text Box 6"/>
          <p:cNvSpPr txBox="1">
            <a:spLocks noChangeArrowheads="1"/>
          </p:cNvSpPr>
          <p:nvPr/>
        </p:nvSpPr>
        <p:spPr bwMode="auto">
          <a:xfrm>
            <a:off x="838200" y="5181600"/>
            <a:ext cx="1122363" cy="49212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300" b="1">
                <a:latin typeface="+mj-lt"/>
              </a:rPr>
              <a:t>Chemical Pump System</a:t>
            </a:r>
          </a:p>
        </p:txBody>
      </p:sp>
      <p:sp>
        <p:nvSpPr>
          <p:cNvPr id="17414" name="Text Box 7"/>
          <p:cNvSpPr txBox="1">
            <a:spLocks noChangeArrowheads="1"/>
          </p:cNvSpPr>
          <p:nvPr/>
        </p:nvSpPr>
        <p:spPr bwMode="auto">
          <a:xfrm>
            <a:off x="2819400" y="1295400"/>
            <a:ext cx="2044700" cy="2921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300" b="1">
                <a:latin typeface="+mj-lt"/>
              </a:rPr>
              <a:t>Catalyst Storage (FeSO4)</a:t>
            </a:r>
          </a:p>
        </p:txBody>
      </p:sp>
      <p:sp>
        <p:nvSpPr>
          <p:cNvPr id="17415" name="Text Box 8"/>
          <p:cNvSpPr txBox="1">
            <a:spLocks noChangeArrowheads="1"/>
          </p:cNvSpPr>
          <p:nvPr/>
        </p:nvSpPr>
        <p:spPr bwMode="auto">
          <a:xfrm>
            <a:off x="5791200" y="1447800"/>
            <a:ext cx="1649413" cy="2921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300" b="1">
                <a:latin typeface="+mj-lt"/>
              </a:rPr>
              <a:t>H</a:t>
            </a:r>
            <a:r>
              <a:rPr lang="en-US" sz="1300" b="1" baseline="-25000">
                <a:latin typeface="+mj-lt"/>
              </a:rPr>
              <a:t>2</a:t>
            </a:r>
            <a:r>
              <a:rPr lang="en-US" sz="1300" b="1">
                <a:latin typeface="+mj-lt"/>
              </a:rPr>
              <a:t>O</a:t>
            </a:r>
            <a:r>
              <a:rPr lang="en-US" sz="1300" b="1" baseline="-25000">
                <a:latin typeface="+mj-lt"/>
              </a:rPr>
              <a:t>2</a:t>
            </a:r>
            <a:r>
              <a:rPr lang="en-US" sz="1300" b="1">
                <a:latin typeface="+mj-lt"/>
              </a:rPr>
              <a:t> Dilution Tanks</a:t>
            </a:r>
          </a:p>
        </p:txBody>
      </p:sp>
      <p:sp>
        <p:nvSpPr>
          <p:cNvPr id="17416" name="Text Box 9"/>
          <p:cNvSpPr txBox="1">
            <a:spLocks noChangeArrowheads="1"/>
          </p:cNvSpPr>
          <p:nvPr/>
        </p:nvSpPr>
        <p:spPr bwMode="auto">
          <a:xfrm>
            <a:off x="1295400" y="482600"/>
            <a:ext cx="6477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bIns="0" anchor="b"/>
          <a:lstStyle/>
          <a:p>
            <a:pPr algn="ctr">
              <a:defRPr/>
            </a:pPr>
            <a:r>
              <a:rPr lang="en-US" sz="32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USP Rapid Response &amp; TCM Programs</a:t>
            </a:r>
          </a:p>
        </p:txBody>
      </p:sp>
      <p:sp>
        <p:nvSpPr>
          <p:cNvPr id="17417" name="Line 10"/>
          <p:cNvSpPr>
            <a:spLocks noChangeShapeType="1"/>
          </p:cNvSpPr>
          <p:nvPr/>
        </p:nvSpPr>
        <p:spPr bwMode="auto">
          <a:xfrm flipH="1">
            <a:off x="4378325" y="1752600"/>
            <a:ext cx="2174875" cy="173672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pPr algn="ctr">
              <a:defRPr/>
            </a:pPr>
            <a:endParaRPr lang="en-US" sz="1300" b="1">
              <a:latin typeface="+mj-lt"/>
            </a:endParaRPr>
          </a:p>
        </p:txBody>
      </p:sp>
      <p:sp>
        <p:nvSpPr>
          <p:cNvPr id="17418" name="Line 11"/>
          <p:cNvSpPr>
            <a:spLocks noChangeShapeType="1"/>
          </p:cNvSpPr>
          <p:nvPr/>
        </p:nvSpPr>
        <p:spPr bwMode="auto">
          <a:xfrm flipH="1">
            <a:off x="6172200" y="1752600"/>
            <a:ext cx="381000" cy="14478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pPr algn="ctr">
              <a:defRPr/>
            </a:pPr>
            <a:endParaRPr lang="en-US" sz="1300" b="1">
              <a:latin typeface="+mj-lt"/>
            </a:endParaRPr>
          </a:p>
        </p:txBody>
      </p:sp>
      <p:sp>
        <p:nvSpPr>
          <p:cNvPr id="17419" name="Line 12"/>
          <p:cNvSpPr>
            <a:spLocks noChangeShapeType="1"/>
          </p:cNvSpPr>
          <p:nvPr/>
        </p:nvSpPr>
        <p:spPr bwMode="auto">
          <a:xfrm flipH="1">
            <a:off x="5349875" y="5181600"/>
            <a:ext cx="1042988" cy="239713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pPr algn="ctr">
              <a:defRPr/>
            </a:pPr>
            <a:endParaRPr lang="en-US" sz="1300" b="1">
              <a:latin typeface="+mj-lt"/>
            </a:endParaRPr>
          </a:p>
        </p:txBody>
      </p:sp>
      <p:sp>
        <p:nvSpPr>
          <p:cNvPr id="17420" name="Line 13"/>
          <p:cNvSpPr>
            <a:spLocks noChangeShapeType="1"/>
          </p:cNvSpPr>
          <p:nvPr/>
        </p:nvSpPr>
        <p:spPr bwMode="auto">
          <a:xfrm flipV="1">
            <a:off x="1447800" y="4572000"/>
            <a:ext cx="914400" cy="6096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pPr algn="ctr">
              <a:defRPr/>
            </a:pPr>
            <a:endParaRPr lang="en-US" sz="1300" b="1">
              <a:latin typeface="+mj-lt"/>
            </a:endParaRPr>
          </a:p>
        </p:txBody>
      </p:sp>
      <p:sp>
        <p:nvSpPr>
          <p:cNvPr id="17421" name="Text Box 14"/>
          <p:cNvSpPr txBox="1">
            <a:spLocks noChangeArrowheads="1"/>
          </p:cNvSpPr>
          <p:nvPr/>
        </p:nvSpPr>
        <p:spPr bwMode="auto">
          <a:xfrm>
            <a:off x="5334000" y="4343400"/>
            <a:ext cx="1643063" cy="2921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300" b="1">
                <a:latin typeface="+mj-lt"/>
              </a:rPr>
              <a:t>Flow Control Station</a:t>
            </a:r>
          </a:p>
        </p:txBody>
      </p:sp>
      <p:sp>
        <p:nvSpPr>
          <p:cNvPr id="17422" name="Line 15"/>
          <p:cNvSpPr>
            <a:spLocks noChangeShapeType="1"/>
          </p:cNvSpPr>
          <p:nvPr/>
        </p:nvSpPr>
        <p:spPr bwMode="auto">
          <a:xfrm flipH="1">
            <a:off x="4648200" y="4648200"/>
            <a:ext cx="685800" cy="3810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pPr algn="ctr">
              <a:defRPr/>
            </a:pPr>
            <a:endParaRPr lang="en-US" sz="1300" b="1">
              <a:latin typeface="+mj-lt"/>
            </a:endParaRPr>
          </a:p>
        </p:txBody>
      </p:sp>
      <p:sp>
        <p:nvSpPr>
          <p:cNvPr id="17424" name="Line 17"/>
          <p:cNvSpPr>
            <a:spLocks noChangeShapeType="1"/>
          </p:cNvSpPr>
          <p:nvPr/>
        </p:nvSpPr>
        <p:spPr bwMode="auto">
          <a:xfrm flipH="1">
            <a:off x="2819400" y="1600200"/>
            <a:ext cx="990600" cy="15240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pPr algn="ctr">
              <a:defRPr/>
            </a:pPr>
            <a:endParaRPr lang="en-US" sz="1300" b="1">
              <a:latin typeface="+mj-lt"/>
            </a:endParaRPr>
          </a:p>
        </p:txBody>
      </p:sp>
      <p:sp>
        <p:nvSpPr>
          <p:cNvPr id="17425" name="Line 18"/>
          <p:cNvSpPr>
            <a:spLocks noChangeShapeType="1"/>
          </p:cNvSpPr>
          <p:nvPr/>
        </p:nvSpPr>
        <p:spPr bwMode="auto">
          <a:xfrm>
            <a:off x="1143000" y="1600200"/>
            <a:ext cx="228600" cy="12954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pPr algn="ctr">
              <a:defRPr/>
            </a:pPr>
            <a:endParaRPr lang="en-US" sz="1300" b="1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HPIM01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381000"/>
            <a:ext cx="3962400" cy="3011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5" descr="IMG00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43400" y="406400"/>
            <a:ext cx="4419600" cy="294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6" descr="IMG00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43400" y="3429000"/>
            <a:ext cx="4419600" cy="294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7" descr="MECX Red Bud 11-06  pic 0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2400" y="3429000"/>
            <a:ext cx="39624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2209800" y="2743200"/>
            <a:ext cx="1752600" cy="492125"/>
          </a:xfrm>
          <a:prstGeom prst="rect">
            <a:avLst/>
          </a:prstGeom>
          <a:solidFill>
            <a:srgbClr val="E1F2F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300" b="1" dirty="0">
                <a:latin typeface="+mj-lt"/>
              </a:rPr>
              <a:t>Mobile Dry Chemical Mix System</a:t>
            </a: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4572000" y="5680075"/>
            <a:ext cx="1295400" cy="492125"/>
          </a:xfrm>
          <a:prstGeom prst="rect">
            <a:avLst/>
          </a:prstGeom>
          <a:solidFill>
            <a:srgbClr val="E1F2F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300" b="1" dirty="0">
                <a:latin typeface="+mj-lt"/>
              </a:rPr>
              <a:t>Multi-Chemical</a:t>
            </a:r>
          </a:p>
          <a:p>
            <a:pPr algn="ctr">
              <a:defRPr/>
            </a:pPr>
            <a:r>
              <a:rPr lang="en-US" sz="1300" b="1" dirty="0">
                <a:latin typeface="+mj-lt"/>
              </a:rPr>
              <a:t>Bulk Storage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228600" y="3733800"/>
            <a:ext cx="1295400" cy="492125"/>
          </a:xfrm>
          <a:prstGeom prst="rect">
            <a:avLst/>
          </a:prstGeom>
          <a:solidFill>
            <a:srgbClr val="E1F2F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300" b="1" dirty="0">
                <a:latin typeface="+mj-lt"/>
              </a:rPr>
              <a:t>Mobile Safety Stations</a:t>
            </a: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7315200" y="2708275"/>
            <a:ext cx="1295400" cy="492125"/>
          </a:xfrm>
          <a:prstGeom prst="rect">
            <a:avLst/>
          </a:prstGeom>
          <a:solidFill>
            <a:srgbClr val="E1F2F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300" b="1" dirty="0">
                <a:latin typeface="+mj-lt"/>
              </a:rPr>
              <a:t>Custom Dilution Tank Systems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 descr="P100037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465138" y="160338"/>
            <a:ext cx="8297862" cy="677862"/>
          </a:xfrm>
        </p:spPr>
        <p:txBody>
          <a:bodyPr/>
          <a:lstStyle/>
          <a:p>
            <a:pPr algn="r" eaLnBrk="1" hangingPunct="1"/>
            <a:r>
              <a:rPr lang="en-US" sz="3600" b="1" smtClean="0">
                <a:solidFill>
                  <a:srgbClr val="FFFFFF"/>
                </a:solidFill>
              </a:rPr>
              <a:t>USP-1100</a:t>
            </a:r>
          </a:p>
        </p:txBody>
      </p:sp>
      <p:sp>
        <p:nvSpPr>
          <p:cNvPr id="15364" name="Text Box 6"/>
          <p:cNvSpPr txBox="1">
            <a:spLocks noChangeArrowheads="1"/>
          </p:cNvSpPr>
          <p:nvPr/>
        </p:nvSpPr>
        <p:spPr bwMode="auto">
          <a:xfrm>
            <a:off x="6765925" y="1828800"/>
            <a:ext cx="1768475" cy="292100"/>
          </a:xfrm>
          <a:prstGeom prst="rect">
            <a:avLst/>
          </a:prstGeom>
          <a:solidFill>
            <a:srgbClr val="E1F2F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300" b="1">
                <a:latin typeface="+mj-lt"/>
              </a:rPr>
              <a:t>Local Level Indicator</a:t>
            </a:r>
          </a:p>
        </p:txBody>
      </p:sp>
      <p:sp>
        <p:nvSpPr>
          <p:cNvPr id="15365" name="Text Box 7"/>
          <p:cNvSpPr txBox="1">
            <a:spLocks noChangeArrowheads="1"/>
          </p:cNvSpPr>
          <p:nvPr/>
        </p:nvSpPr>
        <p:spPr bwMode="auto">
          <a:xfrm>
            <a:off x="6400800" y="914400"/>
            <a:ext cx="1646238" cy="492125"/>
          </a:xfrm>
          <a:prstGeom prst="rect">
            <a:avLst/>
          </a:prstGeom>
          <a:solidFill>
            <a:srgbClr val="E1F2F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300" b="1" dirty="0">
                <a:latin typeface="+mj-lt"/>
              </a:rPr>
              <a:t>Inventory Monitor</a:t>
            </a:r>
          </a:p>
          <a:p>
            <a:pPr algn="ctr">
              <a:defRPr/>
            </a:pPr>
            <a:r>
              <a:rPr lang="en-US" sz="1300" b="1" dirty="0">
                <a:latin typeface="+mj-lt"/>
              </a:rPr>
              <a:t> Level Sensor</a:t>
            </a:r>
          </a:p>
        </p:txBody>
      </p:sp>
      <p:sp>
        <p:nvSpPr>
          <p:cNvPr id="15366" name="Text Box 8"/>
          <p:cNvSpPr txBox="1">
            <a:spLocks noChangeArrowheads="1"/>
          </p:cNvSpPr>
          <p:nvPr/>
        </p:nvSpPr>
        <p:spPr bwMode="auto">
          <a:xfrm>
            <a:off x="6276975" y="6289675"/>
            <a:ext cx="1647825" cy="492125"/>
          </a:xfrm>
          <a:prstGeom prst="rect">
            <a:avLst/>
          </a:prstGeom>
          <a:solidFill>
            <a:srgbClr val="E1F2F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300" b="1">
                <a:latin typeface="+mj-lt"/>
              </a:rPr>
              <a:t>Seismic Tie downs </a:t>
            </a:r>
          </a:p>
          <a:p>
            <a:pPr algn="ctr">
              <a:defRPr/>
            </a:pPr>
            <a:r>
              <a:rPr lang="en-US" sz="1300" b="1">
                <a:latin typeface="+mj-lt"/>
              </a:rPr>
              <a:t>(optional)</a:t>
            </a:r>
          </a:p>
        </p:txBody>
      </p:sp>
      <p:sp>
        <p:nvSpPr>
          <p:cNvPr id="15367" name="Text Box 9"/>
          <p:cNvSpPr txBox="1">
            <a:spLocks noChangeArrowheads="1"/>
          </p:cNvSpPr>
          <p:nvPr/>
        </p:nvSpPr>
        <p:spPr bwMode="auto">
          <a:xfrm>
            <a:off x="4495800" y="317500"/>
            <a:ext cx="1295400" cy="292100"/>
          </a:xfrm>
          <a:prstGeom prst="rect">
            <a:avLst/>
          </a:prstGeom>
          <a:solidFill>
            <a:srgbClr val="E1F2F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300" b="1" dirty="0">
                <a:latin typeface="+mj-lt"/>
              </a:rPr>
              <a:t>Safety Placards</a:t>
            </a:r>
          </a:p>
        </p:txBody>
      </p:sp>
      <p:sp>
        <p:nvSpPr>
          <p:cNvPr id="15368" name="Text Box 10"/>
          <p:cNvSpPr txBox="1">
            <a:spLocks noChangeArrowheads="1"/>
          </p:cNvSpPr>
          <p:nvPr/>
        </p:nvSpPr>
        <p:spPr bwMode="auto">
          <a:xfrm>
            <a:off x="152400" y="2743200"/>
            <a:ext cx="1350963" cy="292100"/>
          </a:xfrm>
          <a:prstGeom prst="rect">
            <a:avLst/>
          </a:prstGeom>
          <a:solidFill>
            <a:srgbClr val="E1F2F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300" b="1">
                <a:latin typeface="+mj-lt"/>
              </a:rPr>
              <a:t>Fill Connection</a:t>
            </a:r>
          </a:p>
        </p:txBody>
      </p:sp>
      <p:sp>
        <p:nvSpPr>
          <p:cNvPr id="15370" name="Text Box 12"/>
          <p:cNvSpPr txBox="1">
            <a:spLocks noChangeArrowheads="1"/>
          </p:cNvSpPr>
          <p:nvPr/>
        </p:nvSpPr>
        <p:spPr bwMode="auto">
          <a:xfrm>
            <a:off x="0" y="152400"/>
            <a:ext cx="2222500" cy="492125"/>
          </a:xfrm>
          <a:prstGeom prst="rect">
            <a:avLst/>
          </a:prstGeom>
          <a:solidFill>
            <a:srgbClr val="E1F2F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300" b="1" dirty="0">
                <a:latin typeface="+mj-lt"/>
              </a:rPr>
              <a:t>Dosing Module</a:t>
            </a:r>
          </a:p>
          <a:p>
            <a:pPr algn="r">
              <a:defRPr/>
            </a:pPr>
            <a:r>
              <a:rPr lang="en-US" sz="1300" b="1" dirty="0">
                <a:latin typeface="+mj-lt"/>
              </a:rPr>
              <a:t>W / Environmental Enclosure</a:t>
            </a:r>
          </a:p>
        </p:txBody>
      </p:sp>
      <p:sp>
        <p:nvSpPr>
          <p:cNvPr id="15371" name="Text Box 13"/>
          <p:cNvSpPr txBox="1">
            <a:spLocks noChangeArrowheads="1"/>
          </p:cNvSpPr>
          <p:nvPr/>
        </p:nvSpPr>
        <p:spPr bwMode="auto">
          <a:xfrm>
            <a:off x="228600" y="3733800"/>
            <a:ext cx="1211263" cy="292100"/>
          </a:xfrm>
          <a:prstGeom prst="rect">
            <a:avLst/>
          </a:prstGeom>
          <a:solidFill>
            <a:srgbClr val="E1F2F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300" b="1">
                <a:latin typeface="+mj-lt"/>
              </a:rPr>
              <a:t>Primary Tank</a:t>
            </a:r>
          </a:p>
        </p:txBody>
      </p:sp>
      <p:sp>
        <p:nvSpPr>
          <p:cNvPr id="15372" name="Text Box 14"/>
          <p:cNvSpPr txBox="1">
            <a:spLocks noChangeArrowheads="1"/>
          </p:cNvSpPr>
          <p:nvPr/>
        </p:nvSpPr>
        <p:spPr bwMode="auto">
          <a:xfrm>
            <a:off x="228600" y="4572000"/>
            <a:ext cx="1762125" cy="492125"/>
          </a:xfrm>
          <a:prstGeom prst="rect">
            <a:avLst/>
          </a:prstGeom>
          <a:solidFill>
            <a:srgbClr val="E1F2F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300" b="1" dirty="0">
                <a:latin typeface="+mj-lt"/>
              </a:rPr>
              <a:t>Secondary Tank </a:t>
            </a:r>
          </a:p>
          <a:p>
            <a:pPr algn="ctr">
              <a:defRPr/>
            </a:pPr>
            <a:r>
              <a:rPr lang="en-US" sz="1300" b="1" dirty="0">
                <a:latin typeface="+mj-lt"/>
              </a:rPr>
              <a:t>(110% containment)</a:t>
            </a:r>
          </a:p>
        </p:txBody>
      </p:sp>
      <p:sp>
        <p:nvSpPr>
          <p:cNvPr id="15373" name="Line 15"/>
          <p:cNvSpPr>
            <a:spLocks noChangeShapeType="1"/>
          </p:cNvSpPr>
          <p:nvPr/>
        </p:nvSpPr>
        <p:spPr bwMode="auto">
          <a:xfrm flipH="1" flipV="1">
            <a:off x="4953000" y="6477000"/>
            <a:ext cx="1295400" cy="762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sz="1300" b="1">
              <a:latin typeface="+mj-lt"/>
            </a:endParaRPr>
          </a:p>
        </p:txBody>
      </p:sp>
      <p:sp>
        <p:nvSpPr>
          <p:cNvPr id="15376" name="Line 18"/>
          <p:cNvSpPr>
            <a:spLocks noChangeShapeType="1"/>
          </p:cNvSpPr>
          <p:nvPr/>
        </p:nvSpPr>
        <p:spPr bwMode="auto">
          <a:xfrm>
            <a:off x="990600" y="685800"/>
            <a:ext cx="1066800" cy="4572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sz="1300" b="1">
              <a:latin typeface="+mj-lt"/>
            </a:endParaRPr>
          </a:p>
        </p:txBody>
      </p:sp>
      <p:sp>
        <p:nvSpPr>
          <p:cNvPr id="15378" name="Line 20"/>
          <p:cNvSpPr>
            <a:spLocks noChangeShapeType="1"/>
          </p:cNvSpPr>
          <p:nvPr/>
        </p:nvSpPr>
        <p:spPr bwMode="auto">
          <a:xfrm flipH="1">
            <a:off x="4953000" y="1143000"/>
            <a:ext cx="1447800" cy="8382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sz="1300" b="1">
              <a:latin typeface="+mj-lt"/>
            </a:endParaRPr>
          </a:p>
        </p:txBody>
      </p:sp>
      <p:sp>
        <p:nvSpPr>
          <p:cNvPr id="15379" name="Line 21"/>
          <p:cNvSpPr>
            <a:spLocks noChangeShapeType="1"/>
          </p:cNvSpPr>
          <p:nvPr/>
        </p:nvSpPr>
        <p:spPr bwMode="auto">
          <a:xfrm>
            <a:off x="1524000" y="2895600"/>
            <a:ext cx="2133600" cy="1524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sz="1300" b="1">
              <a:latin typeface="+mj-lt"/>
            </a:endParaRPr>
          </a:p>
        </p:txBody>
      </p:sp>
      <p:sp>
        <p:nvSpPr>
          <p:cNvPr id="15380" name="Line 22"/>
          <p:cNvSpPr>
            <a:spLocks noChangeShapeType="1"/>
          </p:cNvSpPr>
          <p:nvPr/>
        </p:nvSpPr>
        <p:spPr bwMode="auto">
          <a:xfrm flipV="1">
            <a:off x="1447800" y="3486150"/>
            <a:ext cx="1752600" cy="40005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sz="1300" b="1">
              <a:latin typeface="+mj-lt"/>
            </a:endParaRPr>
          </a:p>
        </p:txBody>
      </p:sp>
      <p:sp>
        <p:nvSpPr>
          <p:cNvPr id="15381" name="Line 23"/>
          <p:cNvSpPr>
            <a:spLocks noChangeShapeType="1"/>
          </p:cNvSpPr>
          <p:nvPr/>
        </p:nvSpPr>
        <p:spPr bwMode="auto">
          <a:xfrm flipV="1">
            <a:off x="1981200" y="3933825"/>
            <a:ext cx="1028700" cy="63817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sz="1300" b="1">
              <a:latin typeface="+mj-lt"/>
            </a:endParaRPr>
          </a:p>
        </p:txBody>
      </p:sp>
      <p:sp>
        <p:nvSpPr>
          <p:cNvPr id="15382" name="Line 24"/>
          <p:cNvSpPr>
            <a:spLocks noChangeShapeType="1"/>
          </p:cNvSpPr>
          <p:nvPr/>
        </p:nvSpPr>
        <p:spPr bwMode="auto">
          <a:xfrm flipH="1">
            <a:off x="3352800" y="609600"/>
            <a:ext cx="1143000" cy="10668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sz="1300" b="1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dan\AppData\Local\Microsoft\Windows\Temporary Internet Files\Content.Outlook\BCDO01ZZ\Justin Mixing 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1143000" y="152400"/>
            <a:ext cx="7467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bIns="0" anchor="b">
            <a:normAutofit fontScale="97500" lnSpcReduction="1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4000" b="1" dirty="0">
                <a:ln>
                  <a:solidFill>
                    <a:schemeClr val="tx2">
                      <a:alpha val="18000"/>
                    </a:schemeClr>
                  </a:solidFill>
                </a:ln>
                <a:solidFill>
                  <a:srgbClr val="FFFFFF"/>
                </a:solidFill>
                <a:latin typeface="+mj-lt"/>
                <a:ea typeface="+mj-ea"/>
                <a:cs typeface="+mj-cs"/>
              </a:rPr>
              <a:t>USP-650 Dry Mix</a:t>
            </a:r>
          </a:p>
        </p:txBody>
      </p:sp>
      <p:sp>
        <p:nvSpPr>
          <p:cNvPr id="5" name="Text Box 14"/>
          <p:cNvSpPr txBox="1">
            <a:spLocks noChangeArrowheads="1"/>
          </p:cNvSpPr>
          <p:nvPr/>
        </p:nvSpPr>
        <p:spPr bwMode="auto">
          <a:xfrm>
            <a:off x="7162800" y="1676400"/>
            <a:ext cx="1295400" cy="492125"/>
          </a:xfrm>
          <a:prstGeom prst="rect">
            <a:avLst/>
          </a:prstGeom>
          <a:solidFill>
            <a:srgbClr val="E1F2F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300" b="1" dirty="0">
                <a:latin typeface="+mj-lt"/>
              </a:rPr>
              <a:t>Safety Shower/</a:t>
            </a:r>
          </a:p>
          <a:p>
            <a:pPr>
              <a:defRPr/>
            </a:pPr>
            <a:r>
              <a:rPr lang="en-US" sz="1300" b="1" dirty="0">
                <a:latin typeface="+mj-lt"/>
              </a:rPr>
              <a:t>Eyewash  Unit</a:t>
            </a:r>
          </a:p>
        </p:txBody>
      </p:sp>
      <p:sp>
        <p:nvSpPr>
          <p:cNvPr id="6" name="Text Box 14"/>
          <p:cNvSpPr txBox="1">
            <a:spLocks noChangeArrowheads="1"/>
          </p:cNvSpPr>
          <p:nvPr/>
        </p:nvSpPr>
        <p:spPr bwMode="auto">
          <a:xfrm>
            <a:off x="6629400" y="5105400"/>
            <a:ext cx="1143000" cy="692150"/>
          </a:xfrm>
          <a:prstGeom prst="rect">
            <a:avLst/>
          </a:prstGeom>
          <a:solidFill>
            <a:srgbClr val="E1F2F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300" b="1" dirty="0">
                <a:latin typeface="+mj-lt"/>
              </a:rPr>
              <a:t>Chemical Containment Berms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7772400" y="5791200"/>
            <a:ext cx="533400" cy="304800"/>
          </a:xfrm>
          <a:prstGeom prst="straightConnector1">
            <a:avLst/>
          </a:prstGeom>
          <a:ln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Box 14"/>
          <p:cNvSpPr txBox="1">
            <a:spLocks noChangeArrowheads="1"/>
          </p:cNvSpPr>
          <p:nvPr/>
        </p:nvSpPr>
        <p:spPr bwMode="auto">
          <a:xfrm>
            <a:off x="2667000" y="4876800"/>
            <a:ext cx="1447800" cy="492125"/>
          </a:xfrm>
          <a:prstGeom prst="rect">
            <a:avLst/>
          </a:prstGeom>
          <a:solidFill>
            <a:srgbClr val="E1F2F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300" b="1" dirty="0">
                <a:latin typeface="+mj-lt"/>
              </a:rPr>
              <a:t>650-gal Mix Tank w/ Eductor</a:t>
            </a:r>
          </a:p>
        </p:txBody>
      </p:sp>
      <p:sp>
        <p:nvSpPr>
          <p:cNvPr id="11" name="Text Box 14"/>
          <p:cNvSpPr txBox="1">
            <a:spLocks noChangeArrowheads="1"/>
          </p:cNvSpPr>
          <p:nvPr/>
        </p:nvSpPr>
        <p:spPr bwMode="auto">
          <a:xfrm>
            <a:off x="7467600" y="2819400"/>
            <a:ext cx="1143000" cy="492125"/>
          </a:xfrm>
          <a:prstGeom prst="rect">
            <a:avLst/>
          </a:prstGeom>
          <a:solidFill>
            <a:srgbClr val="E1F2F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300" b="1" dirty="0">
                <a:latin typeface="+mj-lt"/>
              </a:rPr>
              <a:t>Field Service</a:t>
            </a:r>
          </a:p>
          <a:p>
            <a:pPr algn="ctr">
              <a:defRPr/>
            </a:pPr>
            <a:r>
              <a:rPr lang="en-US" sz="1300" b="1" dirty="0">
                <a:latin typeface="+mj-lt"/>
              </a:rPr>
              <a:t>Technician</a:t>
            </a:r>
          </a:p>
        </p:txBody>
      </p:sp>
      <p:cxnSp>
        <p:nvCxnSpPr>
          <p:cNvPr id="13" name="Straight Arrow Connector 12"/>
          <p:cNvCxnSpPr>
            <a:stCxn id="11" idx="1"/>
          </p:cNvCxnSpPr>
          <p:nvPr/>
        </p:nvCxnSpPr>
        <p:spPr>
          <a:xfrm rot="10800000">
            <a:off x="5791200" y="2971800"/>
            <a:ext cx="1676400" cy="93663"/>
          </a:xfrm>
          <a:prstGeom prst="straightConnector1">
            <a:avLst/>
          </a:prstGeom>
          <a:ln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  <a:ln w="3175"/>
        </p:spPr>
        <p:txBody>
          <a:bodyPr/>
          <a:lstStyle/>
          <a:p>
            <a:pPr eaLnBrk="1" hangingPunct="1">
              <a:defRPr/>
            </a:pPr>
            <a:endParaRPr lang="en-US" sz="1300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  <a:ln w="3175"/>
        </p:spPr>
        <p:txBody>
          <a:bodyPr/>
          <a:lstStyle/>
          <a:p>
            <a:pPr marR="0" eaLnBrk="1" hangingPunct="1">
              <a:buFont typeface="Arial" charset="0"/>
              <a:buNone/>
              <a:defRPr/>
            </a:pPr>
            <a:endParaRPr lang="en-US" sz="1300" b="1" smtClean="0">
              <a:latin typeface="+mj-lt"/>
            </a:endParaRPr>
          </a:p>
        </p:txBody>
      </p:sp>
      <p:pic>
        <p:nvPicPr>
          <p:cNvPr id="24580" name="Picture 5" descr="Photos14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17475" y="0"/>
            <a:ext cx="9261475" cy="703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4724400" y="228600"/>
            <a:ext cx="4306888" cy="461963"/>
          </a:xfrm>
          <a:prstGeom prst="rect">
            <a:avLst/>
          </a:prstGeom>
          <a:noFill/>
          <a:ln w="3175"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en-US" sz="2400" b="1" dirty="0">
                <a:solidFill>
                  <a:schemeClr val="tx1"/>
                </a:solidFill>
                <a:latin typeface="+mj-lt"/>
              </a:rPr>
              <a:t>USP -9000 Iron Salt Dose System</a:t>
            </a: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533400" y="685800"/>
            <a:ext cx="1154113" cy="292100"/>
          </a:xfrm>
          <a:prstGeom prst="rect">
            <a:avLst/>
          </a:prstGeom>
          <a:ln w="3175"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en-US" sz="1300" b="1" dirty="0">
                <a:latin typeface="+mj-lt"/>
              </a:rPr>
              <a:t>Access Ladder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152400" y="6019800"/>
            <a:ext cx="2035175" cy="292100"/>
          </a:xfrm>
          <a:prstGeom prst="rect">
            <a:avLst/>
          </a:prstGeom>
          <a:ln w="3175"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en-US" sz="1300" b="1">
                <a:latin typeface="+mj-lt"/>
              </a:rPr>
              <a:t>Dual Pump Dosing Module</a:t>
            </a:r>
          </a:p>
        </p:txBody>
      </p:sp>
      <p:sp>
        <p:nvSpPr>
          <p:cNvPr id="2059" name="Text Box 11"/>
          <p:cNvSpPr txBox="1">
            <a:spLocks noChangeArrowheads="1"/>
          </p:cNvSpPr>
          <p:nvPr/>
        </p:nvSpPr>
        <p:spPr bwMode="auto">
          <a:xfrm>
            <a:off x="6553200" y="1828800"/>
            <a:ext cx="711200" cy="292100"/>
          </a:xfrm>
          <a:prstGeom prst="rect">
            <a:avLst/>
          </a:prstGeom>
          <a:ln w="3175"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en-US" sz="1300" b="1" dirty="0">
                <a:latin typeface="+mj-lt"/>
              </a:rPr>
              <a:t>Fill Line</a:t>
            </a:r>
          </a:p>
        </p:txBody>
      </p:sp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7010400" y="2209800"/>
            <a:ext cx="1936750" cy="292100"/>
          </a:xfrm>
          <a:prstGeom prst="rect">
            <a:avLst/>
          </a:prstGeom>
          <a:ln w="3175"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en-US" sz="1300" b="1" dirty="0">
                <a:latin typeface="+mj-lt"/>
              </a:rPr>
              <a:t>Chemical Labels/Placards</a:t>
            </a:r>
          </a:p>
        </p:txBody>
      </p:sp>
      <p:sp>
        <p:nvSpPr>
          <p:cNvPr id="2061" name="Text Box 13"/>
          <p:cNvSpPr txBox="1">
            <a:spLocks noChangeArrowheads="1"/>
          </p:cNvSpPr>
          <p:nvPr/>
        </p:nvSpPr>
        <p:spPr bwMode="auto">
          <a:xfrm>
            <a:off x="6324600" y="914400"/>
            <a:ext cx="1943100" cy="492125"/>
          </a:xfrm>
          <a:prstGeom prst="rect">
            <a:avLst/>
          </a:prstGeom>
          <a:ln w="3175"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>
              <a:defRPr/>
            </a:pPr>
            <a:r>
              <a:rPr lang="en-US" sz="1300" b="1" dirty="0">
                <a:latin typeface="+mj-lt"/>
              </a:rPr>
              <a:t>9K HDPE Storage Tank</a:t>
            </a:r>
          </a:p>
          <a:p>
            <a:pPr algn="ctr">
              <a:defRPr/>
            </a:pPr>
            <a:r>
              <a:rPr lang="en-US" sz="1300" b="1" dirty="0">
                <a:latin typeface="+mj-lt"/>
              </a:rPr>
              <a:t>(color per customer spec)</a:t>
            </a:r>
          </a:p>
        </p:txBody>
      </p:sp>
      <p:sp>
        <p:nvSpPr>
          <p:cNvPr id="2062" name="Text Box 14"/>
          <p:cNvSpPr txBox="1">
            <a:spLocks noChangeArrowheads="1"/>
          </p:cNvSpPr>
          <p:nvPr/>
        </p:nvSpPr>
        <p:spPr bwMode="auto">
          <a:xfrm>
            <a:off x="609600" y="2508250"/>
            <a:ext cx="1393825" cy="692150"/>
          </a:xfrm>
          <a:prstGeom prst="rect">
            <a:avLst/>
          </a:prstGeom>
          <a:ln w="3175"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>
              <a:defRPr/>
            </a:pPr>
            <a:r>
              <a:rPr lang="en-US" sz="1300" b="1" dirty="0">
                <a:latin typeface="+mj-lt"/>
              </a:rPr>
              <a:t>Dose Line Leak </a:t>
            </a:r>
          </a:p>
          <a:p>
            <a:pPr algn="ctr">
              <a:defRPr/>
            </a:pPr>
            <a:r>
              <a:rPr lang="en-US" sz="1300" b="1" dirty="0">
                <a:latin typeface="+mj-lt"/>
              </a:rPr>
              <a:t>Detection Station</a:t>
            </a:r>
          </a:p>
          <a:p>
            <a:pPr algn="ctr">
              <a:defRPr/>
            </a:pPr>
            <a:r>
              <a:rPr lang="en-US" sz="1300" b="1" dirty="0">
                <a:latin typeface="+mj-lt"/>
              </a:rPr>
              <a:t> (optional)</a:t>
            </a:r>
          </a:p>
        </p:txBody>
      </p:sp>
      <p:sp>
        <p:nvSpPr>
          <p:cNvPr id="2063" name="Text Box 15"/>
          <p:cNvSpPr txBox="1">
            <a:spLocks noChangeArrowheads="1"/>
          </p:cNvSpPr>
          <p:nvPr/>
        </p:nvSpPr>
        <p:spPr bwMode="auto">
          <a:xfrm>
            <a:off x="3124200" y="5791200"/>
            <a:ext cx="2173288" cy="292100"/>
          </a:xfrm>
          <a:prstGeom prst="rect">
            <a:avLst/>
          </a:prstGeom>
          <a:ln w="3175"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en-US" sz="1300" b="1" dirty="0">
                <a:latin typeface="+mj-lt"/>
              </a:rPr>
              <a:t>Emergency Response Station</a:t>
            </a:r>
          </a:p>
        </p:txBody>
      </p:sp>
      <p:sp>
        <p:nvSpPr>
          <p:cNvPr id="2064" name="Text Box 16"/>
          <p:cNvSpPr txBox="1">
            <a:spLocks noChangeArrowheads="1"/>
          </p:cNvSpPr>
          <p:nvPr/>
        </p:nvSpPr>
        <p:spPr bwMode="auto">
          <a:xfrm>
            <a:off x="5410200" y="6172200"/>
            <a:ext cx="1914525" cy="292100"/>
          </a:xfrm>
          <a:prstGeom prst="rect">
            <a:avLst/>
          </a:prstGeom>
          <a:ln w="3175"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en-US" sz="1300" b="1" dirty="0">
                <a:latin typeface="+mj-lt"/>
              </a:rPr>
              <a:t>Site Containment System</a:t>
            </a:r>
          </a:p>
        </p:txBody>
      </p:sp>
      <p:sp>
        <p:nvSpPr>
          <p:cNvPr id="2065" name="Text Box 17"/>
          <p:cNvSpPr txBox="1">
            <a:spLocks noChangeArrowheads="1"/>
          </p:cNvSpPr>
          <p:nvPr/>
        </p:nvSpPr>
        <p:spPr bwMode="auto">
          <a:xfrm>
            <a:off x="6781800" y="5334000"/>
            <a:ext cx="2147888" cy="292100"/>
          </a:xfrm>
          <a:prstGeom prst="rect">
            <a:avLst/>
          </a:prstGeom>
          <a:ln w="3175"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en-US" sz="1300" b="1" dirty="0">
                <a:latin typeface="+mj-lt"/>
              </a:rPr>
              <a:t>Traffic Control (if applicable)</a:t>
            </a:r>
          </a:p>
        </p:txBody>
      </p:sp>
      <p:sp>
        <p:nvSpPr>
          <p:cNvPr id="2067" name="Text Box 19"/>
          <p:cNvSpPr txBox="1">
            <a:spLocks noChangeArrowheads="1"/>
          </p:cNvSpPr>
          <p:nvPr/>
        </p:nvSpPr>
        <p:spPr bwMode="auto">
          <a:xfrm>
            <a:off x="381000" y="1752600"/>
            <a:ext cx="1776413" cy="292100"/>
          </a:xfrm>
          <a:prstGeom prst="rect">
            <a:avLst/>
          </a:prstGeom>
          <a:ln w="3175"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en-US" sz="1300" b="1" dirty="0">
                <a:latin typeface="+mj-lt"/>
              </a:rPr>
              <a:t>Reverse Level indicator</a:t>
            </a:r>
          </a:p>
        </p:txBody>
      </p:sp>
      <p:sp>
        <p:nvSpPr>
          <p:cNvPr id="30737" name="Line 20"/>
          <p:cNvSpPr>
            <a:spLocks noChangeShapeType="1"/>
          </p:cNvSpPr>
          <p:nvPr/>
        </p:nvSpPr>
        <p:spPr bwMode="auto">
          <a:xfrm>
            <a:off x="2209800" y="2057400"/>
            <a:ext cx="2514600" cy="838200"/>
          </a:xfrm>
          <a:prstGeom prst="line">
            <a:avLst/>
          </a:prstGeom>
          <a:noFill/>
          <a:ln w="317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sz="1300" b="1">
              <a:latin typeface="+mj-lt"/>
            </a:endParaRPr>
          </a:p>
        </p:txBody>
      </p:sp>
      <p:sp>
        <p:nvSpPr>
          <p:cNvPr id="30738" name="Line 22"/>
          <p:cNvSpPr>
            <a:spLocks noChangeShapeType="1"/>
          </p:cNvSpPr>
          <p:nvPr/>
        </p:nvSpPr>
        <p:spPr bwMode="auto">
          <a:xfrm flipV="1">
            <a:off x="2209800" y="3810000"/>
            <a:ext cx="1143000" cy="2209800"/>
          </a:xfrm>
          <a:prstGeom prst="line">
            <a:avLst/>
          </a:prstGeom>
          <a:noFill/>
          <a:ln w="317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sz="1300" b="1">
              <a:latin typeface="+mj-lt"/>
            </a:endParaRPr>
          </a:p>
        </p:txBody>
      </p:sp>
      <p:sp>
        <p:nvSpPr>
          <p:cNvPr id="30739" name="Line 23"/>
          <p:cNvSpPr>
            <a:spLocks noChangeShapeType="1"/>
          </p:cNvSpPr>
          <p:nvPr/>
        </p:nvSpPr>
        <p:spPr bwMode="auto">
          <a:xfrm flipH="1" flipV="1">
            <a:off x="3810000" y="4419600"/>
            <a:ext cx="381000" cy="1371600"/>
          </a:xfrm>
          <a:prstGeom prst="line">
            <a:avLst/>
          </a:prstGeom>
          <a:noFill/>
          <a:ln w="317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sz="1300" b="1">
              <a:latin typeface="+mj-lt"/>
            </a:endParaRPr>
          </a:p>
        </p:txBody>
      </p:sp>
      <p:sp>
        <p:nvSpPr>
          <p:cNvPr id="30740" name="Line 24"/>
          <p:cNvSpPr>
            <a:spLocks noChangeShapeType="1"/>
          </p:cNvSpPr>
          <p:nvPr/>
        </p:nvSpPr>
        <p:spPr bwMode="auto">
          <a:xfrm flipH="1" flipV="1">
            <a:off x="5715000" y="4495800"/>
            <a:ext cx="533400" cy="1600200"/>
          </a:xfrm>
          <a:prstGeom prst="line">
            <a:avLst/>
          </a:prstGeom>
          <a:noFill/>
          <a:ln w="317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sz="1300" b="1">
              <a:latin typeface="+mj-lt"/>
            </a:endParaRPr>
          </a:p>
        </p:txBody>
      </p:sp>
      <p:sp>
        <p:nvSpPr>
          <p:cNvPr id="30741" name="Line 25"/>
          <p:cNvSpPr>
            <a:spLocks noChangeShapeType="1"/>
          </p:cNvSpPr>
          <p:nvPr/>
        </p:nvSpPr>
        <p:spPr bwMode="auto">
          <a:xfrm flipH="1" flipV="1">
            <a:off x="7726363" y="4648200"/>
            <a:ext cx="46037" cy="685800"/>
          </a:xfrm>
          <a:prstGeom prst="line">
            <a:avLst/>
          </a:prstGeom>
          <a:noFill/>
          <a:ln w="317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sz="1300" b="1">
              <a:latin typeface="+mj-lt"/>
            </a:endParaRPr>
          </a:p>
        </p:txBody>
      </p:sp>
      <p:sp>
        <p:nvSpPr>
          <p:cNvPr id="30743" name="Line 27"/>
          <p:cNvSpPr>
            <a:spLocks noChangeShapeType="1"/>
          </p:cNvSpPr>
          <p:nvPr/>
        </p:nvSpPr>
        <p:spPr bwMode="auto">
          <a:xfrm flipH="1">
            <a:off x="5715000" y="2514600"/>
            <a:ext cx="1295400" cy="1295400"/>
          </a:xfrm>
          <a:prstGeom prst="line">
            <a:avLst/>
          </a:prstGeom>
          <a:noFill/>
          <a:ln w="317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sz="1300" b="1">
              <a:latin typeface="+mj-lt"/>
            </a:endParaRPr>
          </a:p>
        </p:txBody>
      </p:sp>
      <p:sp>
        <p:nvSpPr>
          <p:cNvPr id="30744" name="Line 28"/>
          <p:cNvSpPr>
            <a:spLocks noChangeShapeType="1"/>
          </p:cNvSpPr>
          <p:nvPr/>
        </p:nvSpPr>
        <p:spPr bwMode="auto">
          <a:xfrm flipH="1">
            <a:off x="5334000" y="2133600"/>
            <a:ext cx="1219200" cy="990600"/>
          </a:xfrm>
          <a:prstGeom prst="line">
            <a:avLst/>
          </a:prstGeom>
          <a:noFill/>
          <a:ln w="317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sz="1300" b="1">
              <a:latin typeface="+mj-lt"/>
            </a:endParaRPr>
          </a:p>
        </p:txBody>
      </p:sp>
      <p:sp>
        <p:nvSpPr>
          <p:cNvPr id="30745" name="Line 29"/>
          <p:cNvSpPr>
            <a:spLocks noChangeShapeType="1"/>
          </p:cNvSpPr>
          <p:nvPr/>
        </p:nvSpPr>
        <p:spPr bwMode="auto">
          <a:xfrm flipH="1">
            <a:off x="5562600" y="1371600"/>
            <a:ext cx="762000" cy="838200"/>
          </a:xfrm>
          <a:prstGeom prst="line">
            <a:avLst/>
          </a:prstGeom>
          <a:noFill/>
          <a:ln w="317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sz="1300" b="1">
              <a:latin typeface="+mj-lt"/>
            </a:endParaRPr>
          </a:p>
        </p:txBody>
      </p:sp>
      <p:sp>
        <p:nvSpPr>
          <p:cNvPr id="30746" name="Line 30"/>
          <p:cNvSpPr>
            <a:spLocks noChangeShapeType="1"/>
          </p:cNvSpPr>
          <p:nvPr/>
        </p:nvSpPr>
        <p:spPr bwMode="auto">
          <a:xfrm flipH="1">
            <a:off x="1143000" y="3200400"/>
            <a:ext cx="152400" cy="838200"/>
          </a:xfrm>
          <a:prstGeom prst="line">
            <a:avLst/>
          </a:prstGeom>
          <a:noFill/>
          <a:ln w="317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sz="1300" b="1">
              <a:latin typeface="+mj-lt"/>
            </a:endParaRPr>
          </a:p>
        </p:txBody>
      </p:sp>
      <p:sp>
        <p:nvSpPr>
          <p:cNvPr id="30747" name="Line 31"/>
          <p:cNvSpPr>
            <a:spLocks noChangeShapeType="1"/>
          </p:cNvSpPr>
          <p:nvPr/>
        </p:nvSpPr>
        <p:spPr bwMode="auto">
          <a:xfrm>
            <a:off x="1676400" y="990600"/>
            <a:ext cx="2209800" cy="838200"/>
          </a:xfrm>
          <a:prstGeom prst="line">
            <a:avLst/>
          </a:prstGeom>
          <a:noFill/>
          <a:ln w="317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sz="1300" b="1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7004</TotalTime>
  <Words>369</Words>
  <Application>Microsoft Office PowerPoint</Application>
  <PresentationFormat>On-screen Show (4:3)</PresentationFormat>
  <Paragraphs>101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Garamond</vt:lpstr>
      <vt:lpstr>Arial</vt:lpstr>
      <vt:lpstr>Calibri</vt:lpstr>
      <vt:lpstr>Constantia</vt:lpstr>
      <vt:lpstr>Wingdings 2</vt:lpstr>
      <vt:lpstr>Wingdings</vt:lpstr>
      <vt:lpstr>Flow</vt:lpstr>
      <vt:lpstr>Slide 1</vt:lpstr>
      <vt:lpstr>Safety and Risk Management</vt:lpstr>
      <vt:lpstr>Custom Designed Systems</vt:lpstr>
      <vt:lpstr>Logistics and TCM</vt:lpstr>
      <vt:lpstr>Field Service and Maintenance </vt:lpstr>
      <vt:lpstr>Slide 6</vt:lpstr>
      <vt:lpstr>Slide 7</vt:lpstr>
      <vt:lpstr>USP-1100</vt:lpstr>
      <vt:lpstr>Slide 9</vt:lpstr>
      <vt:lpstr>Slide 10</vt:lpstr>
    </vt:vector>
  </TitlesOfParts>
  <Company>AEC,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AEC Electronic Conductivity Presentation</dc:title>
  <dc:creator>Greg Beal</dc:creator>
  <cp:lastModifiedBy>Leah J DeLuca</cp:lastModifiedBy>
  <cp:revision>97</cp:revision>
  <dcterms:created xsi:type="dcterms:W3CDTF">2006-09-19T20:29:53Z</dcterms:created>
  <dcterms:modified xsi:type="dcterms:W3CDTF">2009-11-19T12:09:23Z</dcterms:modified>
</cp:coreProperties>
</file>